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76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FFFF"/>
    <a:srgbClr val="AFFFFF"/>
    <a:srgbClr val="00FFFF"/>
    <a:srgbClr val="00B0EE"/>
    <a:srgbClr val="FF00FF"/>
    <a:srgbClr val="069BA2"/>
    <a:srgbClr val="002836"/>
    <a:srgbClr val="00729A"/>
    <a:srgbClr val="0CDED9"/>
    <a:srgbClr val="C3FA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eg>
</file>

<file path=ppt/media/image2.jpg>
</file>

<file path=ppt/media/image3.jpg>
</file>

<file path=ppt/media/image4.jp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668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4616C-F377-4B69-AEEE-DB88434AA8B2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915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3666738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BC82-8C07-47A2-A2D3-0934DFD68D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773D76-52D2-4130-8529-48C082DF97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89438-4B30-46FE-9C4F-08970F13D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4952D-377D-4BD2-A6E8-ED1B690C51D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83940B-B3E2-4F5E-A429-679895964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1FC20-534E-43DC-B040-FFD7AC59B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4616C-F377-4B69-AEEE-DB88434AA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50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4616C-F377-4B69-AEEE-DB88434AA8B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86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4616C-F377-4B69-AEEE-DB88434AA8B2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773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4616C-F377-4B69-AEEE-DB88434AA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346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4616C-F377-4B69-AEEE-DB88434AA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622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C4616C-F377-4B69-AEEE-DB88434AA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60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4016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27C4616C-F377-4B69-AEEE-DB88434AA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52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27C4616C-F377-4B69-AEEE-DB88434AA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15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4616C-F377-4B69-AEEE-DB88434AA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0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3F8ACF4C-D3D5-4DD7-8842-ED6BD6DEC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756" y="1891145"/>
            <a:ext cx="2175292" cy="1371613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89BBA3FC-BEBC-4C3A-A55C-02079C7EB1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087" y="0"/>
            <a:ext cx="3171825" cy="68580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6A1CB4-1FE0-4FF5-A2F0-7D2C9B0C4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3999" y="88776"/>
            <a:ext cx="4337617" cy="939584"/>
          </a:xfrm>
          <a:gradFill flip="none" rotWithShape="1">
            <a:gsLst>
              <a:gs pos="0">
                <a:schemeClr val="accent5">
                  <a:alpha val="35000"/>
                </a:schemeClr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0" scaled="1"/>
            <a:tileRect/>
          </a:gradFill>
          <a:effectLst>
            <a:outerShdw blurRad="50800" dist="50800" dir="5400000" algn="ctr" rotWithShape="0">
              <a:srgbClr val="000000">
                <a:alpha val="80000"/>
              </a:srgbClr>
            </a:outerShdw>
          </a:effectLst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Capstone Project</a:t>
            </a:r>
            <a:br>
              <a:rPr lang="en-US" sz="3200" dirty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</a:br>
            <a:r>
              <a:rPr lang="en-US" sz="1800" dirty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Computer Vision</a:t>
            </a:r>
            <a:endParaRPr lang="en-US" sz="2000" dirty="0"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B4EBD6-37A7-47DA-B172-F41AB82453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-203717" y="3595241"/>
            <a:ext cx="3050381" cy="312313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Tw Cen MT" panose="020B0602020104020603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Tw Cen MT" panose="020B0602020104020603" pitchFamily="34" charset="0"/>
              </a:rPr>
              <a:t>Team Principle &amp; CEO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latin typeface="Tw Cen MT" panose="020B0602020104020603" pitchFamily="34" charset="0"/>
              </a:rPr>
              <a:t>Toto Wolff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Tw Cen MT" panose="020B0602020104020603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Tw Cen MT" panose="020B0602020104020603" pitchFamily="34" charset="0"/>
              </a:rPr>
              <a:t>Managing Director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latin typeface="Tw Cen MT" panose="020B0602020104020603" pitchFamily="34" charset="0"/>
              </a:rPr>
              <a:t>Andy Cowell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Tw Cen MT" panose="020B0602020104020603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Tw Cen MT" panose="020B0602020104020603" pitchFamily="34" charset="0"/>
              </a:rPr>
              <a:t>Technical Director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latin typeface="Tw Cen MT" panose="020B0602020104020603" pitchFamily="34" charset="0"/>
              </a:rPr>
              <a:t>James Allison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E63645FB-7055-480A-983C-7BAE1F56C0D0}"/>
              </a:ext>
            </a:extLst>
          </p:cNvPr>
          <p:cNvSpPr txBox="1">
            <a:spLocks/>
          </p:cNvSpPr>
          <p:nvPr/>
        </p:nvSpPr>
        <p:spPr>
          <a:xfrm>
            <a:off x="7812579" y="5800436"/>
            <a:ext cx="4279037" cy="10575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>
                <a:latin typeface="Tw Cen MT" panose="020B0602020104020603" pitchFamily="34" charset="0"/>
              </a:rPr>
              <a:t>3 December 2020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Tw Cen MT" panose="020B0602020104020603" pitchFamily="34" charset="0"/>
              </a:rPr>
              <a:t>Presenter: Ricky K Nguyen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4BAAC5-00C5-46E1-B338-86A6E211DFC9}"/>
              </a:ext>
            </a:extLst>
          </p:cNvPr>
          <p:cNvSpPr txBox="1"/>
          <p:nvPr/>
        </p:nvSpPr>
        <p:spPr>
          <a:xfrm>
            <a:off x="219076" y="304800"/>
            <a:ext cx="40862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w Cen MT" panose="020B0602020104020603" pitchFamily="34" charset="0"/>
              </a:rPr>
              <a:t>Mercedes AMG Petronas Formula One Team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675C125-E9FC-404D-B6A5-549A0E2D0B43}"/>
              </a:ext>
            </a:extLst>
          </p:cNvPr>
          <p:cNvSpPr txBox="1">
            <a:spLocks/>
          </p:cNvSpPr>
          <p:nvPr/>
        </p:nvSpPr>
        <p:spPr>
          <a:xfrm>
            <a:off x="2406355" y="3595242"/>
            <a:ext cx="2350475" cy="31231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Tw Cen MT" panose="020B0602020104020603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Tw Cen MT" panose="020B0602020104020603" pitchFamily="34" charset="0"/>
              </a:rPr>
              <a:t>Driver 1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latin typeface="Tw Cen MT" panose="020B0602020104020603" pitchFamily="34" charset="0"/>
              </a:rPr>
              <a:t>Lewis Hamilton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Tw Cen MT" panose="020B0602020104020603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Tw Cen MT" panose="020B0602020104020603" pitchFamily="34" charset="0"/>
              </a:rPr>
              <a:t>Driver 2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>
                <a:latin typeface="Tw Cen MT" panose="020B0602020104020603" pitchFamily="34" charset="0"/>
              </a:rPr>
              <a:t>Valtteri </a:t>
            </a:r>
            <a:r>
              <a:rPr lang="en-US" sz="2000" b="1" dirty="0" err="1">
                <a:latin typeface="Tw Cen MT" panose="020B0602020104020603" pitchFamily="34" charset="0"/>
              </a:rPr>
              <a:t>Bottas</a:t>
            </a:r>
            <a:endParaRPr lang="en-US" sz="2000" b="1" dirty="0">
              <a:latin typeface="Tw Cen MT" panose="020B0602020104020603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425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97D1CC5-3013-4D2A-93A1-5307B75271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381C4E5-0C22-4849-BBDE-E6E0FFDF84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7530514" y="6072491"/>
                </a:moveTo>
                <a:lnTo>
                  <a:pt x="10682275" y="6072491"/>
                </a:lnTo>
                <a:lnTo>
                  <a:pt x="10972716" y="6858000"/>
                </a:lnTo>
                <a:lnTo>
                  <a:pt x="7220271" y="6858000"/>
                </a:lnTo>
                <a:close/>
                <a:moveTo>
                  <a:pt x="9119897" y="3372021"/>
                </a:moveTo>
                <a:lnTo>
                  <a:pt x="9224500" y="3681560"/>
                </a:lnTo>
                <a:lnTo>
                  <a:pt x="9013871" y="3681560"/>
                </a:lnTo>
                <a:close/>
                <a:moveTo>
                  <a:pt x="8983984" y="3071732"/>
                </a:moveTo>
                <a:lnTo>
                  <a:pt x="8610402" y="4043045"/>
                </a:lnTo>
                <a:lnTo>
                  <a:pt x="8877246" y="4043045"/>
                </a:lnTo>
                <a:lnTo>
                  <a:pt x="8944135" y="3873688"/>
                </a:lnTo>
                <a:lnTo>
                  <a:pt x="9292812" y="3873688"/>
                </a:lnTo>
                <a:lnTo>
                  <a:pt x="9355431" y="4043045"/>
                </a:lnTo>
                <a:lnTo>
                  <a:pt x="9625122" y="4043045"/>
                </a:lnTo>
                <a:lnTo>
                  <a:pt x="9259367" y="3071732"/>
                </a:lnTo>
                <a:close/>
                <a:moveTo>
                  <a:pt x="9119259" y="1537814"/>
                </a:moveTo>
                <a:lnTo>
                  <a:pt x="10064787" y="4335806"/>
                </a:lnTo>
                <a:lnTo>
                  <a:pt x="8160866" y="4335806"/>
                </a:lnTo>
                <a:close/>
                <a:moveTo>
                  <a:pt x="4661595" y="646417"/>
                </a:moveTo>
                <a:lnTo>
                  <a:pt x="4734749" y="862892"/>
                </a:lnTo>
                <a:lnTo>
                  <a:pt x="4587446" y="862892"/>
                </a:lnTo>
                <a:close/>
                <a:moveTo>
                  <a:pt x="1127821" y="646417"/>
                </a:moveTo>
                <a:lnTo>
                  <a:pt x="1200974" y="862892"/>
                </a:lnTo>
                <a:lnTo>
                  <a:pt x="1053672" y="862892"/>
                </a:lnTo>
                <a:close/>
                <a:moveTo>
                  <a:pt x="3841292" y="583714"/>
                </a:moveTo>
                <a:lnTo>
                  <a:pt x="3881687" y="583714"/>
                </a:lnTo>
                <a:cubicBezTo>
                  <a:pt x="3950839" y="583714"/>
                  <a:pt x="4002868" y="606831"/>
                  <a:pt x="4037776" y="653065"/>
                </a:cubicBezTo>
                <a:cubicBezTo>
                  <a:pt x="4064043" y="687993"/>
                  <a:pt x="4077175" y="728906"/>
                  <a:pt x="4077175" y="775804"/>
                </a:cubicBezTo>
                <a:cubicBezTo>
                  <a:pt x="4077175" y="822702"/>
                  <a:pt x="4064043" y="863781"/>
                  <a:pt x="4037776" y="899041"/>
                </a:cubicBezTo>
                <a:cubicBezTo>
                  <a:pt x="4003200" y="945275"/>
                  <a:pt x="3951170" y="968392"/>
                  <a:pt x="3881687" y="968392"/>
                </a:cubicBezTo>
                <a:lnTo>
                  <a:pt x="3841292" y="968392"/>
                </a:lnTo>
                <a:close/>
                <a:moveTo>
                  <a:pt x="4566545" y="436411"/>
                </a:moveTo>
                <a:lnTo>
                  <a:pt x="4305283" y="1115695"/>
                </a:lnTo>
                <a:lnTo>
                  <a:pt x="4491899" y="1115695"/>
                </a:lnTo>
                <a:lnTo>
                  <a:pt x="4538677" y="997256"/>
                </a:lnTo>
                <a:lnTo>
                  <a:pt x="4782523" y="997256"/>
                </a:lnTo>
                <a:lnTo>
                  <a:pt x="4826316" y="1115695"/>
                </a:lnTo>
                <a:lnTo>
                  <a:pt x="5014923" y="1115695"/>
                </a:lnTo>
                <a:lnTo>
                  <a:pt x="4759134" y="436411"/>
                </a:lnTo>
                <a:close/>
                <a:moveTo>
                  <a:pt x="3664629" y="436411"/>
                </a:moveTo>
                <a:lnTo>
                  <a:pt x="3664629" y="1115695"/>
                </a:lnTo>
                <a:lnTo>
                  <a:pt x="3925394" y="1115695"/>
                </a:lnTo>
                <a:cubicBezTo>
                  <a:pt x="3961888" y="1115695"/>
                  <a:pt x="3997718" y="1109558"/>
                  <a:pt x="4032885" y="1097282"/>
                </a:cubicBezTo>
                <a:cubicBezTo>
                  <a:pt x="4099238" y="1074059"/>
                  <a:pt x="4153730" y="1032340"/>
                  <a:pt x="4196361" y="972125"/>
                </a:cubicBezTo>
                <a:cubicBezTo>
                  <a:pt x="4238992" y="911910"/>
                  <a:pt x="4260309" y="846470"/>
                  <a:pt x="4260309" y="775804"/>
                </a:cubicBezTo>
                <a:cubicBezTo>
                  <a:pt x="4260309" y="725045"/>
                  <a:pt x="4248696" y="675778"/>
                  <a:pt x="4225473" y="628004"/>
                </a:cubicBezTo>
                <a:cubicBezTo>
                  <a:pt x="4196941" y="570277"/>
                  <a:pt x="4155969" y="524162"/>
                  <a:pt x="4102555" y="489659"/>
                </a:cubicBezTo>
                <a:cubicBezTo>
                  <a:pt x="4048146" y="454160"/>
                  <a:pt x="3989092" y="436411"/>
                  <a:pt x="3925394" y="436411"/>
                </a:cubicBezTo>
                <a:close/>
                <a:moveTo>
                  <a:pt x="2845479" y="436411"/>
                </a:moveTo>
                <a:lnTo>
                  <a:pt x="2845479" y="1115695"/>
                </a:lnTo>
                <a:lnTo>
                  <a:pt x="3022142" y="1115695"/>
                </a:lnTo>
                <a:lnTo>
                  <a:pt x="3022142" y="699665"/>
                </a:lnTo>
                <a:lnTo>
                  <a:pt x="3347104" y="1115695"/>
                </a:lnTo>
                <a:lnTo>
                  <a:pt x="3523767" y="1115695"/>
                </a:lnTo>
                <a:lnTo>
                  <a:pt x="3523767" y="436411"/>
                </a:lnTo>
                <a:lnTo>
                  <a:pt x="3347104" y="436411"/>
                </a:lnTo>
                <a:lnTo>
                  <a:pt x="3347104" y="851944"/>
                </a:lnTo>
                <a:lnTo>
                  <a:pt x="3022142" y="436411"/>
                </a:lnTo>
                <a:close/>
                <a:moveTo>
                  <a:pt x="2350178" y="436411"/>
                </a:moveTo>
                <a:lnTo>
                  <a:pt x="2350178" y="1115695"/>
                </a:lnTo>
                <a:lnTo>
                  <a:pt x="2736848" y="1115695"/>
                </a:lnTo>
                <a:lnTo>
                  <a:pt x="2736848" y="968392"/>
                </a:lnTo>
                <a:lnTo>
                  <a:pt x="2526842" y="968392"/>
                </a:lnTo>
                <a:lnTo>
                  <a:pt x="2526842" y="846967"/>
                </a:lnTo>
                <a:lnTo>
                  <a:pt x="2725402" y="846967"/>
                </a:lnTo>
                <a:lnTo>
                  <a:pt x="2725402" y="699665"/>
                </a:lnTo>
                <a:lnTo>
                  <a:pt x="2526842" y="699665"/>
                </a:lnTo>
                <a:lnTo>
                  <a:pt x="2526842" y="583714"/>
                </a:lnTo>
                <a:lnTo>
                  <a:pt x="2736848" y="583714"/>
                </a:lnTo>
                <a:lnTo>
                  <a:pt x="2736848" y="436411"/>
                </a:lnTo>
                <a:close/>
                <a:moveTo>
                  <a:pt x="1032770" y="436411"/>
                </a:moveTo>
                <a:lnTo>
                  <a:pt x="771507" y="1115695"/>
                </a:lnTo>
                <a:lnTo>
                  <a:pt x="958124" y="1115695"/>
                </a:lnTo>
                <a:lnTo>
                  <a:pt x="1004902" y="997256"/>
                </a:lnTo>
                <a:lnTo>
                  <a:pt x="1248748" y="997256"/>
                </a:lnTo>
                <a:lnTo>
                  <a:pt x="1292541" y="1115695"/>
                </a:lnTo>
                <a:lnTo>
                  <a:pt x="1481148" y="1115695"/>
                </a:lnTo>
                <a:lnTo>
                  <a:pt x="1225359" y="436411"/>
                </a:lnTo>
                <a:close/>
                <a:moveTo>
                  <a:pt x="1898002" y="414515"/>
                </a:moveTo>
                <a:cubicBezTo>
                  <a:pt x="1777903" y="414515"/>
                  <a:pt x="1684346" y="452833"/>
                  <a:pt x="1617330" y="529470"/>
                </a:cubicBezTo>
                <a:cubicBezTo>
                  <a:pt x="1558276" y="596818"/>
                  <a:pt x="1528749" y="679925"/>
                  <a:pt x="1528749" y="778790"/>
                </a:cubicBezTo>
                <a:cubicBezTo>
                  <a:pt x="1528749" y="868034"/>
                  <a:pt x="1553964" y="944837"/>
                  <a:pt x="1604391" y="1009199"/>
                </a:cubicBezTo>
                <a:cubicBezTo>
                  <a:pt x="1671076" y="1094131"/>
                  <a:pt x="1766789" y="1136596"/>
                  <a:pt x="1891532" y="1136596"/>
                </a:cubicBezTo>
                <a:cubicBezTo>
                  <a:pt x="1968169" y="1136596"/>
                  <a:pt x="2034522" y="1118349"/>
                  <a:pt x="2090590" y="1081855"/>
                </a:cubicBezTo>
                <a:cubicBezTo>
                  <a:pt x="2148648" y="1043703"/>
                  <a:pt x="2190284" y="989294"/>
                  <a:pt x="2215498" y="918628"/>
                </a:cubicBezTo>
                <a:cubicBezTo>
                  <a:pt x="2232086" y="872181"/>
                  <a:pt x="2240381" y="812132"/>
                  <a:pt x="2240381" y="738481"/>
                </a:cubicBezTo>
                <a:lnTo>
                  <a:pt x="1890039" y="738481"/>
                </a:lnTo>
                <a:lnTo>
                  <a:pt x="1890039" y="872845"/>
                </a:lnTo>
                <a:lnTo>
                  <a:pt x="2035351" y="872845"/>
                </a:lnTo>
                <a:cubicBezTo>
                  <a:pt x="2030027" y="906539"/>
                  <a:pt x="2018714" y="931976"/>
                  <a:pt x="2001410" y="949155"/>
                </a:cubicBezTo>
                <a:cubicBezTo>
                  <a:pt x="1975118" y="975251"/>
                  <a:pt x="1939508" y="988298"/>
                  <a:pt x="1894580" y="988298"/>
                </a:cubicBezTo>
                <a:cubicBezTo>
                  <a:pt x="1843997" y="988298"/>
                  <a:pt x="1803563" y="972247"/>
                  <a:pt x="1773279" y="940143"/>
                </a:cubicBezTo>
                <a:cubicBezTo>
                  <a:pt x="1732348" y="897113"/>
                  <a:pt x="1711882" y="843328"/>
                  <a:pt x="1711882" y="778790"/>
                </a:cubicBezTo>
                <a:cubicBezTo>
                  <a:pt x="1711882" y="747677"/>
                  <a:pt x="1717541" y="717559"/>
                  <a:pt x="1728857" y="688437"/>
                </a:cubicBezTo>
                <a:cubicBezTo>
                  <a:pt x="1759141" y="609332"/>
                  <a:pt x="1812718" y="569780"/>
                  <a:pt x="1889588" y="569780"/>
                </a:cubicBezTo>
                <a:cubicBezTo>
                  <a:pt x="1927191" y="569780"/>
                  <a:pt x="1959636" y="581005"/>
                  <a:pt x="1986924" y="603456"/>
                </a:cubicBezTo>
                <a:cubicBezTo>
                  <a:pt x="2005897" y="619308"/>
                  <a:pt x="2022537" y="643084"/>
                  <a:pt x="2036844" y="674783"/>
                </a:cubicBezTo>
                <a:lnTo>
                  <a:pt x="2204053" y="605610"/>
                </a:lnTo>
                <a:cubicBezTo>
                  <a:pt x="2175853" y="548547"/>
                  <a:pt x="2141847" y="505418"/>
                  <a:pt x="2102035" y="476223"/>
                </a:cubicBezTo>
                <a:cubicBezTo>
                  <a:pt x="2046299" y="435084"/>
                  <a:pt x="1978288" y="414515"/>
                  <a:pt x="1898002" y="414515"/>
                </a:cubicBezTo>
                <a:close/>
                <a:moveTo>
                  <a:pt x="10823005" y="0"/>
                </a:moveTo>
                <a:lnTo>
                  <a:pt x="12192000" y="0"/>
                </a:lnTo>
                <a:lnTo>
                  <a:pt x="12192000" y="3635562"/>
                </a:lnTo>
                <a:close/>
                <a:moveTo>
                  <a:pt x="0" y="0"/>
                </a:moveTo>
                <a:lnTo>
                  <a:pt x="7438193" y="0"/>
                </a:lnTo>
                <a:lnTo>
                  <a:pt x="480050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1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B0E097-B56C-4762-B304-B937DEA520C9}"/>
              </a:ext>
            </a:extLst>
          </p:cNvPr>
          <p:cNvSpPr txBox="1"/>
          <p:nvPr/>
        </p:nvSpPr>
        <p:spPr>
          <a:xfrm>
            <a:off x="774700" y="2276475"/>
            <a:ext cx="4318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Tw Cen MT" panose="020B0602020104020603" pitchFamily="34" charset="0"/>
              </a:rPr>
              <a:t>Business Context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Tw Cen MT" panose="020B0602020104020603" pitchFamily="34" charset="0"/>
              </a:rPr>
              <a:t>Project Pipeline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Tw Cen MT" panose="020B0602020104020603" pitchFamily="34" charset="0"/>
              </a:rPr>
              <a:t>Data Science Process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Tw Cen MT" panose="020B0602020104020603" pitchFamily="34" charset="0"/>
              </a:rPr>
              <a:t>Recommendation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Tw Cen MT" panose="020B0602020104020603" pitchFamily="34" charset="0"/>
              </a:rPr>
              <a:t>Future Application</a:t>
            </a: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85627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03D5D240-14AD-4124-80D7-3474C77D40DD}"/>
              </a:ext>
            </a:extLst>
          </p:cNvPr>
          <p:cNvSpPr/>
          <p:nvPr/>
        </p:nvSpPr>
        <p:spPr>
          <a:xfrm>
            <a:off x="6706392" y="6309360"/>
            <a:ext cx="4145758" cy="5486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group of people standing in front of a crowd posing for the camera&#10;&#10;Description automatically generated">
            <a:extLst>
              <a:ext uri="{FF2B5EF4-FFF2-40B4-BE49-F238E27FC236}">
                <a16:creationId xmlns:a16="http://schemas.microsoft.com/office/drawing/2014/main" id="{6C13DE76-3C4F-4E66-A7FB-D9126EA151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92" r="24008"/>
          <a:stretch/>
        </p:blipFill>
        <p:spPr>
          <a:xfrm>
            <a:off x="65334" y="139970"/>
            <a:ext cx="6095980" cy="6857990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1DA49-B915-4C95-9766-F037AE90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8819" y="642927"/>
            <a:ext cx="4846320" cy="1435947"/>
          </a:xfrm>
        </p:spPr>
        <p:txBody>
          <a:bodyPr anchor="t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3200" b="1" dirty="0">
                <a:solidFill>
                  <a:srgbClr val="0CDED9"/>
                </a:solidFill>
                <a:latin typeface="Tw Cen MT" panose="020B0602020104020603" pitchFamily="34" charset="0"/>
              </a:rPr>
              <a:t>Formula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DF796-9AA2-44D9-8611-0123466422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20876" y="1782484"/>
            <a:ext cx="4942206" cy="425636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600" spc="0" dirty="0">
                <a:solidFill>
                  <a:schemeClr val="bg1"/>
                </a:solidFill>
                <a:latin typeface="Tw Cen MT" panose="020B0602020104020603" pitchFamily="34" charset="0"/>
              </a:rPr>
              <a:t>F1 is the most popular Motorsport in the World with total revenue at $2 billion USD in 2019 </a:t>
            </a:r>
          </a:p>
          <a:p>
            <a:pPr>
              <a:lnSpc>
                <a:spcPct val="100000"/>
              </a:lnSpc>
            </a:pPr>
            <a:endParaRPr lang="en-US" sz="1600" spc="0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1600" spc="0" dirty="0">
                <a:solidFill>
                  <a:schemeClr val="bg1"/>
                </a:solidFill>
                <a:latin typeface="Tw Cen MT" panose="020B0602020104020603" pitchFamily="34" charset="0"/>
              </a:rPr>
              <a:t>Mercedes spend $400 million and employed 1000 staff</a:t>
            </a:r>
          </a:p>
          <a:p>
            <a:pPr>
              <a:lnSpc>
                <a:spcPct val="100000"/>
              </a:lnSpc>
            </a:pPr>
            <a:endParaRPr lang="en-US" sz="1600" spc="0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1600" spc="0" dirty="0">
                <a:solidFill>
                  <a:schemeClr val="bg1"/>
                </a:solidFill>
                <a:latin typeface="Tw Cen MT" panose="020B0602020104020603" pitchFamily="34" charset="0"/>
              </a:rPr>
              <a:t>Fuel &amp; </a:t>
            </a:r>
            <a:r>
              <a:rPr lang="en-US" sz="1600" spc="0" dirty="0" err="1">
                <a:solidFill>
                  <a:schemeClr val="bg1"/>
                </a:solidFill>
                <a:latin typeface="Tw Cen MT" panose="020B0602020104020603" pitchFamily="34" charset="0"/>
              </a:rPr>
              <a:t>Tyres</a:t>
            </a:r>
            <a:r>
              <a:rPr lang="en-US" sz="1600" spc="0" dirty="0">
                <a:solidFill>
                  <a:schemeClr val="bg1"/>
                </a:solidFill>
                <a:latin typeface="Tw Cen MT" panose="020B0602020104020603" pitchFamily="34" charset="0"/>
              </a:rPr>
              <a:t> are key factor to win</a:t>
            </a:r>
          </a:p>
          <a:p>
            <a:pPr>
              <a:lnSpc>
                <a:spcPct val="100000"/>
              </a:lnSpc>
            </a:pPr>
            <a:endParaRPr lang="en-US" sz="1600" spc="0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1600" spc="0" dirty="0">
                <a:solidFill>
                  <a:schemeClr val="bg1"/>
                </a:solidFill>
                <a:latin typeface="Tw Cen MT" panose="020B0602020104020603" pitchFamily="34" charset="0"/>
              </a:rPr>
              <a:t>Driver decide to Speed or Conserve </a:t>
            </a:r>
          </a:p>
          <a:p>
            <a:pPr>
              <a:lnSpc>
                <a:spcPct val="100000"/>
              </a:lnSpc>
            </a:pPr>
            <a:endParaRPr lang="en-US" sz="1600" spc="0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1600" spc="0" dirty="0">
                <a:solidFill>
                  <a:schemeClr val="bg1"/>
                </a:solidFill>
                <a:latin typeface="Tw Cen MT" panose="020B0602020104020603" pitchFamily="34" charset="0"/>
              </a:rPr>
              <a:t>Engineers monitored car’s performance and durability</a:t>
            </a:r>
          </a:p>
          <a:p>
            <a:pPr>
              <a:lnSpc>
                <a:spcPct val="100000"/>
              </a:lnSpc>
            </a:pPr>
            <a:endParaRPr lang="en-US" sz="1600" spc="0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1600" spc="0" dirty="0">
                <a:solidFill>
                  <a:schemeClr val="bg1"/>
                </a:solidFill>
                <a:latin typeface="Tw Cen MT" panose="020B0602020104020603" pitchFamily="34" charset="0"/>
              </a:rPr>
              <a:t>Engineers inform driver of the rival status</a:t>
            </a:r>
          </a:p>
        </p:txBody>
      </p:sp>
      <p:pic>
        <p:nvPicPr>
          <p:cNvPr id="5" name="Graphic 4" descr="Badge Tick">
            <a:extLst>
              <a:ext uri="{FF2B5EF4-FFF2-40B4-BE49-F238E27FC236}">
                <a16:creationId xmlns:a16="http://schemas.microsoft.com/office/drawing/2014/main" id="{BCDB940D-AD68-479E-B897-F4A27B2D36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30364" y="1782485"/>
            <a:ext cx="362427" cy="362427"/>
          </a:xfrm>
          <a:prstGeom prst="rect">
            <a:avLst/>
          </a:prstGeom>
        </p:spPr>
      </p:pic>
      <p:pic>
        <p:nvPicPr>
          <p:cNvPr id="8" name="Graphic 7" descr="Badge Tick">
            <a:extLst>
              <a:ext uri="{FF2B5EF4-FFF2-40B4-BE49-F238E27FC236}">
                <a16:creationId xmlns:a16="http://schemas.microsoft.com/office/drawing/2014/main" id="{B053434D-79DA-4DC8-9F60-45688363DA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35918" y="2766154"/>
            <a:ext cx="362427" cy="362427"/>
          </a:xfrm>
          <a:prstGeom prst="rect">
            <a:avLst/>
          </a:prstGeom>
        </p:spPr>
      </p:pic>
      <p:pic>
        <p:nvPicPr>
          <p:cNvPr id="9" name="Graphic 8" descr="Badge Tick">
            <a:extLst>
              <a:ext uri="{FF2B5EF4-FFF2-40B4-BE49-F238E27FC236}">
                <a16:creationId xmlns:a16="http://schemas.microsoft.com/office/drawing/2014/main" id="{DBA26D7A-7F3C-417C-BF4C-AF2284B79C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30363" y="3494141"/>
            <a:ext cx="362427" cy="362427"/>
          </a:xfrm>
          <a:prstGeom prst="rect">
            <a:avLst/>
          </a:prstGeom>
        </p:spPr>
      </p:pic>
      <p:pic>
        <p:nvPicPr>
          <p:cNvPr id="10" name="Graphic 9" descr="Badge Tick">
            <a:extLst>
              <a:ext uri="{FF2B5EF4-FFF2-40B4-BE49-F238E27FC236}">
                <a16:creationId xmlns:a16="http://schemas.microsoft.com/office/drawing/2014/main" id="{D339756D-21CF-4823-B677-375B3F1D7C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30362" y="4255285"/>
            <a:ext cx="362427" cy="362427"/>
          </a:xfrm>
          <a:prstGeom prst="rect">
            <a:avLst/>
          </a:prstGeom>
        </p:spPr>
      </p:pic>
      <p:pic>
        <p:nvPicPr>
          <p:cNvPr id="11" name="Graphic 10" descr="Badge Tick">
            <a:extLst>
              <a:ext uri="{FF2B5EF4-FFF2-40B4-BE49-F238E27FC236}">
                <a16:creationId xmlns:a16="http://schemas.microsoft.com/office/drawing/2014/main" id="{F35059C7-2E65-418B-8D2E-82C81C4869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30362" y="4995370"/>
            <a:ext cx="362427" cy="362427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00DD3787-B51A-446E-BC24-5022F045A5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5919" y="638026"/>
            <a:ext cx="1202850" cy="742529"/>
          </a:xfrm>
          <a:prstGeom prst="rect">
            <a:avLst/>
          </a:prstGeom>
        </p:spPr>
      </p:pic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C00101C8-EA50-4026-AACC-0AD849CE3B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1940" y="6309360"/>
            <a:ext cx="1124118" cy="548640"/>
          </a:xfrm>
          <a:prstGeom prst="rect">
            <a:avLst/>
          </a:prstGeom>
        </p:spPr>
      </p:pic>
      <p:pic>
        <p:nvPicPr>
          <p:cNvPr id="25" name="Picture 24" descr="A picture containing text&#10;&#10;Description automatically generated">
            <a:extLst>
              <a:ext uri="{FF2B5EF4-FFF2-40B4-BE49-F238E27FC236}">
                <a16:creationId xmlns:a16="http://schemas.microsoft.com/office/drawing/2014/main" id="{387FB53F-CDE7-4DAF-BB60-2846A50F03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985" y="6309360"/>
            <a:ext cx="1148244" cy="548640"/>
          </a:xfrm>
          <a:prstGeom prst="rect">
            <a:avLst/>
          </a:prstGeom>
        </p:spPr>
      </p:pic>
      <p:pic>
        <p:nvPicPr>
          <p:cNvPr id="27" name="Picture 26" descr="Logo, company name&#10;&#10;Description automatically generated">
            <a:extLst>
              <a:ext uri="{FF2B5EF4-FFF2-40B4-BE49-F238E27FC236}">
                <a16:creationId xmlns:a16="http://schemas.microsoft.com/office/drawing/2014/main" id="{4C744E24-B592-4BE3-8320-B986A1AA9B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036" y="6309360"/>
            <a:ext cx="1160238" cy="548640"/>
          </a:xfrm>
          <a:prstGeom prst="rect">
            <a:avLst/>
          </a:prstGeom>
        </p:spPr>
      </p:pic>
      <p:pic>
        <p:nvPicPr>
          <p:cNvPr id="29" name="Picture 28" descr="Logo, company name&#10;&#10;Description automatically generated">
            <a:extLst>
              <a:ext uri="{FF2B5EF4-FFF2-40B4-BE49-F238E27FC236}">
                <a16:creationId xmlns:a16="http://schemas.microsoft.com/office/drawing/2014/main" id="{E899A11C-A6E3-49CD-95C2-E112CD239BA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769" y="6309360"/>
            <a:ext cx="1159896" cy="548640"/>
          </a:xfrm>
          <a:prstGeom prst="rect">
            <a:avLst/>
          </a:prstGeom>
        </p:spPr>
      </p:pic>
      <p:pic>
        <p:nvPicPr>
          <p:cNvPr id="31" name="Picture 30" descr="A picture containing text&#10;&#10;Description automatically generated">
            <a:extLst>
              <a:ext uri="{FF2B5EF4-FFF2-40B4-BE49-F238E27FC236}">
                <a16:creationId xmlns:a16="http://schemas.microsoft.com/office/drawing/2014/main" id="{07B0BCB4-46F4-42B3-A87E-4C1E5A7DB49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9376" y="6309360"/>
            <a:ext cx="1147968" cy="548640"/>
          </a:xfrm>
          <a:prstGeom prst="rect">
            <a:avLst/>
          </a:prstGeom>
        </p:spPr>
      </p:pic>
      <p:pic>
        <p:nvPicPr>
          <p:cNvPr id="33" name="Picture 32" descr="Text, whiteboard&#10;&#10;Description automatically generated">
            <a:extLst>
              <a:ext uri="{FF2B5EF4-FFF2-40B4-BE49-F238E27FC236}">
                <a16:creationId xmlns:a16="http://schemas.microsoft.com/office/drawing/2014/main" id="{8E434F81-F30E-4F61-9A95-319E3C89C54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350" y="6309360"/>
            <a:ext cx="1138356" cy="548640"/>
          </a:xfrm>
          <a:prstGeom prst="rect">
            <a:avLst/>
          </a:prstGeom>
        </p:spPr>
      </p:pic>
      <p:pic>
        <p:nvPicPr>
          <p:cNvPr id="36" name="Graphic 35" descr="Badge Tick">
            <a:extLst>
              <a:ext uri="{FF2B5EF4-FFF2-40B4-BE49-F238E27FC236}">
                <a16:creationId xmlns:a16="http://schemas.microsoft.com/office/drawing/2014/main" id="{8F6033E6-42BE-4655-B781-02A84A9747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30362" y="5744416"/>
            <a:ext cx="362427" cy="362427"/>
          </a:xfrm>
          <a:prstGeom prst="rect">
            <a:avLst/>
          </a:prstGeom>
        </p:spPr>
      </p:pic>
      <p:pic>
        <p:nvPicPr>
          <p:cNvPr id="16" name="Picture 15" descr="Timeline&#10;&#10;Description automatically generated">
            <a:extLst>
              <a:ext uri="{FF2B5EF4-FFF2-40B4-BE49-F238E27FC236}">
                <a16:creationId xmlns:a16="http://schemas.microsoft.com/office/drawing/2014/main" id="{D5934714-5E2C-4757-8120-488D3BB7071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20444" y="1782484"/>
            <a:ext cx="5855997" cy="374741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F85CF91-9B63-4768-A19A-B5BCB784E484}"/>
              </a:ext>
            </a:extLst>
          </p:cNvPr>
          <p:cNvSpPr txBox="1"/>
          <p:nvPr/>
        </p:nvSpPr>
        <p:spPr>
          <a:xfrm>
            <a:off x="-3998767" y="1009290"/>
            <a:ext cx="3020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81FFFF"/>
                </a:solidFill>
                <a:latin typeface="Tw Cen MT" panose="020B0602020104020603" pitchFamily="34" charset="0"/>
              </a:rPr>
              <a:t>Bahrain Track – 57 Laps</a:t>
            </a:r>
          </a:p>
        </p:txBody>
      </p:sp>
    </p:spTree>
    <p:extLst>
      <p:ext uri="{BB962C8B-B14F-4D97-AF65-F5344CB8AC3E}">
        <p14:creationId xmlns:p14="http://schemas.microsoft.com/office/powerpoint/2010/main" val="332250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85185E-6 L 0.5388 -0.0044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940" y="-231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1.11111E-6 L 0.48034 -0.00046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010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indoor, person, table, sitting&#10;&#10;Description automatically generated">
            <a:extLst>
              <a:ext uri="{FF2B5EF4-FFF2-40B4-BE49-F238E27FC236}">
                <a16:creationId xmlns:a16="http://schemas.microsoft.com/office/drawing/2014/main" id="{C341C7E8-0F1E-40DD-AE81-65573F74C30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15" r="16915"/>
          <a:stretch>
            <a:fillRect/>
          </a:stretch>
        </p:blipFill>
        <p:spPr>
          <a:xfrm>
            <a:off x="0" y="0"/>
            <a:ext cx="6096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31B3D5-05C7-43A1-8C79-835DDE85A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8819" y="642927"/>
            <a:ext cx="4933791" cy="908952"/>
          </a:xfrm>
        </p:spPr>
        <p:txBody>
          <a:bodyPr anchor="t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3200" b="1" dirty="0">
                <a:solidFill>
                  <a:srgbClr val="0CDED9"/>
                </a:solidFill>
                <a:latin typeface="Tw Cen MT" panose="020B0602020104020603" pitchFamily="34" charset="0"/>
              </a:rPr>
              <a:t>Business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06230-4AE5-4035-B4D8-6F4D07551D9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68818" y="1551879"/>
            <a:ext cx="4658582" cy="1161474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spc="0" dirty="0">
                <a:solidFill>
                  <a:schemeClr val="bg1"/>
                </a:solidFill>
                <a:latin typeface="Tw Cen MT" panose="020B0602020104020603" pitchFamily="34" charset="0"/>
              </a:rPr>
              <a:t>How can we reduce the miscommunication between engineer and driver, thus improve the decision-making of the driver?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BD93BC5-44CC-4EE2-B3BA-14072AC3EB97}"/>
              </a:ext>
            </a:extLst>
          </p:cNvPr>
          <p:cNvSpPr txBox="1">
            <a:spLocks/>
          </p:cNvSpPr>
          <p:nvPr/>
        </p:nvSpPr>
        <p:spPr>
          <a:xfrm>
            <a:off x="7068818" y="3560675"/>
            <a:ext cx="4793997" cy="6860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54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sz="3200" b="1" dirty="0">
                <a:solidFill>
                  <a:srgbClr val="0CDED9"/>
                </a:solidFill>
                <a:latin typeface="Tw Cen MT" panose="020B0602020104020603" pitchFamily="34" charset="0"/>
              </a:rPr>
              <a:t>Data Question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79CB97-F066-437C-87C6-AA90EB8FC118}"/>
              </a:ext>
            </a:extLst>
          </p:cNvPr>
          <p:cNvSpPr txBox="1"/>
          <p:nvPr/>
        </p:nvSpPr>
        <p:spPr>
          <a:xfrm>
            <a:off x="7068817" y="4501539"/>
            <a:ext cx="4170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spc="0" dirty="0">
                <a:solidFill>
                  <a:schemeClr val="bg1"/>
                </a:solidFill>
                <a:latin typeface="Tw Cen MT" panose="020B0602020104020603" pitchFamily="34" charset="0"/>
              </a:rPr>
              <a:t>How can we use artificial intelligence to identify driver on the track?</a:t>
            </a:r>
            <a:endParaRPr lang="en-US" dirty="0">
              <a:solidFill>
                <a:schemeClr val="bg1"/>
              </a:solidFill>
              <a:latin typeface="Tw Cen MT" panose="020B06020201040206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2807CA-2A1D-45CB-9FFA-39B45194814C}"/>
              </a:ext>
            </a:extLst>
          </p:cNvPr>
          <p:cNvSpPr/>
          <p:nvPr/>
        </p:nvSpPr>
        <p:spPr>
          <a:xfrm>
            <a:off x="6933460" y="3173767"/>
            <a:ext cx="4793940" cy="53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Badge Tick">
            <a:extLst>
              <a:ext uri="{FF2B5EF4-FFF2-40B4-BE49-F238E27FC236}">
                <a16:creationId xmlns:a16="http://schemas.microsoft.com/office/drawing/2014/main" id="{AC2B1C5B-183D-430B-8B53-2799DD34B1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06390" y="1645211"/>
            <a:ext cx="362427" cy="362427"/>
          </a:xfrm>
          <a:prstGeom prst="rect">
            <a:avLst/>
          </a:prstGeom>
        </p:spPr>
      </p:pic>
      <p:pic>
        <p:nvPicPr>
          <p:cNvPr id="10" name="Graphic 9" descr="Badge Tick">
            <a:extLst>
              <a:ext uri="{FF2B5EF4-FFF2-40B4-BE49-F238E27FC236}">
                <a16:creationId xmlns:a16="http://schemas.microsoft.com/office/drawing/2014/main" id="{9868B6C0-F8D3-4FC9-A137-DEC1B12AC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06390" y="4504992"/>
            <a:ext cx="362427" cy="36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61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theme/theme1.xml><?xml version="1.0" encoding="utf-8"?>
<a:theme xmlns:a="http://schemas.openxmlformats.org/drawingml/2006/main" name="tf55661986_win32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1869</TotalTime>
  <Words>149</Words>
  <Application>Microsoft Office PowerPoint</Application>
  <PresentationFormat>Widescreen</PresentationFormat>
  <Paragraphs>41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Tw Cen MT</vt:lpstr>
      <vt:lpstr>Wingdings</vt:lpstr>
      <vt:lpstr>tf55661986_win32</vt:lpstr>
      <vt:lpstr>Capstone Project Computer Vision</vt:lpstr>
      <vt:lpstr>PowerPoint Presentation</vt:lpstr>
      <vt:lpstr>Formula One</vt:lpstr>
      <vt:lpstr>Business Question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Computer Vision</dc:title>
  <dc:creator>Ricky Khanh Nguyen</dc:creator>
  <cp:lastModifiedBy>Ricky Khanh Nguyen</cp:lastModifiedBy>
  <cp:revision>84</cp:revision>
  <dcterms:created xsi:type="dcterms:W3CDTF">2020-11-18T03:06:03Z</dcterms:created>
  <dcterms:modified xsi:type="dcterms:W3CDTF">2020-12-02T00:53:28Z</dcterms:modified>
</cp:coreProperties>
</file>

<file path=docProps/thumbnail.jpeg>
</file>